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68" r:id="rId4"/>
    <p:sldId id="269" r:id="rId5"/>
    <p:sldId id="278" r:id="rId6"/>
    <p:sldId id="270" r:id="rId7"/>
    <p:sldId id="279" r:id="rId8"/>
    <p:sldId id="280" r:id="rId9"/>
    <p:sldId id="281" r:id="rId10"/>
    <p:sldId id="282" r:id="rId11"/>
    <p:sldId id="283" r:id="rId12"/>
    <p:sldId id="273" r:id="rId13"/>
    <p:sldId id="309" r:id="rId14"/>
    <p:sldId id="310" r:id="rId15"/>
    <p:sldId id="285" r:id="rId16"/>
    <p:sldId id="286" r:id="rId17"/>
    <p:sldId id="304" r:id="rId18"/>
    <p:sldId id="305" r:id="rId19"/>
    <p:sldId id="306" r:id="rId20"/>
    <p:sldId id="307" r:id="rId21"/>
    <p:sldId id="288" r:id="rId22"/>
    <p:sldId id="275" r:id="rId23"/>
    <p:sldId id="324" r:id="rId24"/>
    <p:sldId id="325" r:id="rId25"/>
    <p:sldId id="314" r:id="rId26"/>
    <p:sldId id="289" r:id="rId27"/>
    <p:sldId id="316" r:id="rId28"/>
    <p:sldId id="290" r:id="rId29"/>
    <p:sldId id="276" r:id="rId30"/>
    <p:sldId id="321" r:id="rId31"/>
    <p:sldId id="320" r:id="rId32"/>
    <p:sldId id="291" r:id="rId33"/>
    <p:sldId id="292" r:id="rId34"/>
    <p:sldId id="293" r:id="rId35"/>
    <p:sldId id="294" r:id="rId36"/>
    <p:sldId id="277" r:id="rId37"/>
    <p:sldId id="297" r:id="rId38"/>
    <p:sldId id="295" r:id="rId39"/>
    <p:sldId id="317" r:id="rId40"/>
    <p:sldId id="296" r:id="rId41"/>
    <p:sldId id="322" r:id="rId42"/>
    <p:sldId id="298" r:id="rId43"/>
    <p:sldId id="302" r:id="rId44"/>
    <p:sldId id="301" r:id="rId45"/>
    <p:sldId id="303" r:id="rId46"/>
    <p:sldId id="319" r:id="rId47"/>
    <p:sldId id="308" r:id="rId48"/>
    <p:sldId id="271" r:id="rId49"/>
    <p:sldId id="272" r:id="rId50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2929"/>
    <a:srgbClr val="871A52"/>
    <a:srgbClr val="C21E5C"/>
    <a:srgbClr val="E64D26"/>
    <a:srgbClr val="ED6D23"/>
    <a:srgbClr val="AD1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7A6D1-4085-4E52-9F00-3E23A449EB87}" v="17" dt="2022-03-28T16:57:19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88828" autoAdjust="0"/>
  </p:normalViewPr>
  <p:slideViewPr>
    <p:cSldViewPr snapToGrid="0">
      <p:cViewPr varScale="1">
        <p:scale>
          <a:sx n="74" d="100"/>
          <a:sy n="74" d="100"/>
        </p:scale>
        <p:origin x="7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, Jianwei" userId="a9adc4b8-c48f-4695-ba31-44e2f6e8bd84" providerId="ADAL" clId="{9B77A6D1-4085-4E52-9F00-3E23A449EB87}"/>
    <pc:docChg chg="undo custSel delSld modSld">
      <pc:chgData name="Lai, Jianwei" userId="a9adc4b8-c48f-4695-ba31-44e2f6e8bd84" providerId="ADAL" clId="{9B77A6D1-4085-4E52-9F00-3E23A449EB87}" dt="2022-03-28T16:57:19.951" v="19" actId="1076"/>
      <pc:docMkLst>
        <pc:docMk/>
      </pc:docMkLst>
      <pc:sldChg chg="addSp delSp modSp mod">
        <pc:chgData name="Lai, Jianwei" userId="a9adc4b8-c48f-4695-ba31-44e2f6e8bd84" providerId="ADAL" clId="{9B77A6D1-4085-4E52-9F00-3E23A449EB87}" dt="2022-03-28T16:57:19.951" v="19" actId="1076"/>
        <pc:sldMkLst>
          <pc:docMk/>
          <pc:sldMk cId="682631501" sldId="310"/>
        </pc:sldMkLst>
        <pc:picChg chg="add del">
          <ac:chgData name="Lai, Jianwei" userId="a9adc4b8-c48f-4695-ba31-44e2f6e8bd84" providerId="ADAL" clId="{9B77A6D1-4085-4E52-9F00-3E23A449EB87}" dt="2022-03-28T16:57:04.326" v="14" actId="478"/>
          <ac:picMkLst>
            <pc:docMk/>
            <pc:sldMk cId="682631501" sldId="310"/>
            <ac:picMk id="9" creationId="{00000000-0000-0000-0000-000000000000}"/>
          </ac:picMkLst>
        </pc:picChg>
        <pc:picChg chg="add mod">
          <ac:chgData name="Lai, Jianwei" userId="a9adc4b8-c48f-4695-ba31-44e2f6e8bd84" providerId="ADAL" clId="{9B77A6D1-4085-4E52-9F00-3E23A449EB87}" dt="2022-03-28T16:57:19.951" v="19" actId="1076"/>
          <ac:picMkLst>
            <pc:docMk/>
            <pc:sldMk cId="682631501" sldId="310"/>
            <ac:picMk id="10" creationId="{CF2D9516-F594-4529-9183-EC21DD66DCB0}"/>
          </ac:picMkLst>
        </pc:picChg>
        <pc:picChg chg="add del mod">
          <ac:chgData name="Lai, Jianwei" userId="a9adc4b8-c48f-4695-ba31-44e2f6e8bd84" providerId="ADAL" clId="{9B77A6D1-4085-4E52-9F00-3E23A449EB87}" dt="2022-03-28T16:57:03.731" v="13"/>
          <ac:picMkLst>
            <pc:docMk/>
            <pc:sldMk cId="682631501" sldId="310"/>
            <ac:picMk id="1026" creationId="{679CC1CB-F711-43E3-A51F-1666A0689102}"/>
          </ac:picMkLst>
        </pc:picChg>
      </pc:sldChg>
      <pc:sldChg chg="del">
        <pc:chgData name="Lai, Jianwei" userId="a9adc4b8-c48f-4695-ba31-44e2f6e8bd84" providerId="ADAL" clId="{9B77A6D1-4085-4E52-9F00-3E23A449EB87}" dt="2022-03-28T16:47:00.229" v="0" actId="2696"/>
        <pc:sldMkLst>
          <pc:docMk/>
          <pc:sldMk cId="2171179100" sldId="312"/>
        </pc:sldMkLst>
      </pc:sldChg>
    </pc:docChg>
  </pc:docChgLst>
  <pc:docChgLst>
    <pc:chgData name="Lai, Jianwei" userId="a9adc4b8-c48f-4695-ba31-44e2f6e8bd84" providerId="ADAL" clId="{40DA3283-C089-4DEC-8962-6E84D0E30E83}"/>
    <pc:docChg chg="modSld">
      <pc:chgData name="Lai, Jianwei" userId="a9adc4b8-c48f-4695-ba31-44e2f6e8bd84" providerId="ADAL" clId="{40DA3283-C089-4DEC-8962-6E84D0E30E83}" dt="2021-10-25T19:09:47.528" v="5" actId="20577"/>
      <pc:docMkLst>
        <pc:docMk/>
      </pc:docMkLst>
      <pc:sldChg chg="modSp mod">
        <pc:chgData name="Lai, Jianwei" userId="a9adc4b8-c48f-4695-ba31-44e2f6e8bd84" providerId="ADAL" clId="{40DA3283-C089-4DEC-8962-6E84D0E30E83}" dt="2021-10-25T19:09:47.528" v="5" actId="20577"/>
        <pc:sldMkLst>
          <pc:docMk/>
          <pc:sldMk cId="2248445296" sldId="308"/>
        </pc:sldMkLst>
        <pc:spChg chg="mod">
          <ac:chgData name="Lai, Jianwei" userId="a9adc4b8-c48f-4695-ba31-44e2f6e8bd84" providerId="ADAL" clId="{40DA3283-C089-4DEC-8962-6E84D0E30E83}" dt="2021-10-25T19:09:47.528" v="5" actId="20577"/>
          <ac:spMkLst>
            <pc:docMk/>
            <pc:sldMk cId="2248445296" sldId="308"/>
            <ac:spMk id="2" creationId="{00000000-0000-0000-0000-000000000000}"/>
          </ac:spMkLst>
        </pc:spChg>
      </pc:sldChg>
      <pc:sldChg chg="modSp mod">
        <pc:chgData name="Lai, Jianwei" userId="a9adc4b8-c48f-4695-ba31-44e2f6e8bd84" providerId="ADAL" clId="{40DA3283-C089-4DEC-8962-6E84D0E30E83}" dt="2021-10-25T19:06:32.481" v="4" actId="20577"/>
        <pc:sldMkLst>
          <pc:docMk/>
          <pc:sldMk cId="2171179100" sldId="312"/>
        </pc:sldMkLst>
        <pc:spChg chg="mod">
          <ac:chgData name="Lai, Jianwei" userId="a9adc4b8-c48f-4695-ba31-44e2f6e8bd84" providerId="ADAL" clId="{40DA3283-C089-4DEC-8962-6E84D0E30E83}" dt="2021-10-25T19:06:32.481" v="4" actId="20577"/>
          <ac:spMkLst>
            <pc:docMk/>
            <pc:sldMk cId="2171179100" sldId="312"/>
            <ac:spMk id="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0091C-5043-42DA-B03C-128A55E61E4C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3F59A-D6A8-4ED1-9A99-A80FFC08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63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598F-C2FE-4D28-9BBD-EBDDC980A89C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B36A4-CAA9-4EB1-B862-20555F919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19/02/28/tech/tiktok-ftc-fine-children/index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xplanet.org/design-a-perfect-search-box-b6baaf9599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xplanet.org/design-a-perfect-search-box-b6baaf9599c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xforthemasses.com/sign-up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laceit.net/confusing-icons-history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https://www.cnn.com/2019/02/28/tech/tiktok-ftc-fine-children/index.html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5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https://uxplanet.org/design-a-perfect-search-box-b6baaf9599c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12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https://uxplanet.org/design-a-perfect-search-box-b6baaf9599c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68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Recognition rather than recall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53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0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http://www.uxforthemasses.com/sign-up/</a:t>
            </a:r>
            <a:endParaRPr lang="en-US" dirty="0"/>
          </a:p>
          <a:p>
            <a:endParaRPr lang="en-US" dirty="0"/>
          </a:p>
          <a:p>
            <a:r>
              <a:rPr lang="en-US" dirty="0"/>
              <a:t>Color contract</a:t>
            </a:r>
          </a:p>
          <a:p>
            <a:r>
              <a:rPr lang="en-US" dirty="0"/>
              <a:t>Show/hide password</a:t>
            </a:r>
          </a:p>
          <a:p>
            <a:r>
              <a:rPr lang="en-US" dirty="0" err="1"/>
              <a:t>Thrid</a:t>
            </a:r>
            <a:r>
              <a:rPr lang="en-US" dirty="0"/>
              <a:t> party </a:t>
            </a:r>
            <a:r>
              <a:rPr lang="en-US" dirty="0" err="1"/>
              <a:t>signin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1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Regarding </a:t>
            </a:r>
            <a:r>
              <a:rPr lang="en-US" dirty="0" err="1"/>
              <a:t>biomectric</a:t>
            </a:r>
            <a:r>
              <a:rPr lang="en-US" dirty="0"/>
              <a:t> </a:t>
            </a:r>
            <a:r>
              <a:rPr lang="en-US" dirty="0" err="1"/>
              <a:t>signin</a:t>
            </a:r>
            <a:r>
              <a:rPr lang="en-US" dirty="0"/>
              <a:t>,</a:t>
            </a:r>
            <a:r>
              <a:rPr lang="en-US" baseline="0" dirty="0"/>
              <a:t> there is a study showing that scientists can get your fingerprints by analyzing your social media pictures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40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4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https://blog.placeit.net/confusing-icons-history/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control and freedom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automatically disappear after a timeout or after user interaction elsewhere on the screen, particularly after interactions that summon a new surface or activity.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swiped off screen.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https://www.statista.com/statistics/276623/number-of-apps-available-in-leading-app-stores/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77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0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They let their customers check out without the sign-up, moving the extra step of creating an account to the end of the process, after the check 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15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8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4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many as </a:t>
            </a:r>
            <a:r>
              <a:rPr lang="en-US" sz="1200" dirty="0">
                <a:solidFill>
                  <a:srgbClr val="FF0000"/>
                </a:solidFill>
              </a:rPr>
              <a:t>21%</a:t>
            </a:r>
            <a:r>
              <a:rPr lang="en-US" sz="1200" dirty="0"/>
              <a:t> of app users open an app once and never return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83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15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13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5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B36A4-CAA9-4EB1-B862-20555F9191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0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1EFB-C752-4F3A-9073-4DD465142214}" type="datetime1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6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344E-5A0A-4473-A7C8-BB10255A89B5}" type="datetime1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DEDC-9834-4B77-933F-937CFBD6CDD6}" type="datetime1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2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DE66-64C0-493C-ABFA-86D433765B67}" type="datetime1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8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93CA-1835-47E6-AB71-08BC38D53693}" type="datetime1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6E2B-4766-46CE-AD85-260D6D103072}" type="datetime1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8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E720-97BF-422D-B47F-3B5B4BC96443}" type="datetime1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6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DC3E-D900-4A65-9924-4335AD8317D0}" type="datetime1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F8FF-CB24-4D56-9479-3A47E28D1416}" type="datetime1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0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704C9-73E4-4804-AA3D-8BA5464918C0}" type="datetime1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8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7B9B-F676-4864-8737-74C32B2F1F00}" type="datetime1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9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C3D21-A60B-470C-B752-50ED984D7002}" type="datetime1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1D509-1DDA-4263-B332-5170AA75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38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washingtonpost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itk.ilstu.edu/support/msdnaa.php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laceit.net/confusing-icons-history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gif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9719" y="298397"/>
            <a:ext cx="6337591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Principles of Mobile App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2845" y="4516021"/>
            <a:ext cx="4575731" cy="165576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IT 367</a:t>
            </a:r>
          </a:p>
          <a:p>
            <a:pPr algn="r"/>
            <a:r>
              <a:rPr lang="en-US" dirty="0"/>
              <a:t>Jianwei Lai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2712" y="5710118"/>
            <a:ext cx="43112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1A1A1A"/>
                </a:solidFill>
                <a:latin typeface="CNN Business"/>
              </a:rPr>
              <a:t>TikTok</a:t>
            </a:r>
            <a:r>
              <a:rPr lang="en-US" b="1" dirty="0">
                <a:solidFill>
                  <a:srgbClr val="1A1A1A"/>
                </a:solidFill>
                <a:latin typeface="CNN Business"/>
              </a:rPr>
              <a:t> hit with record fine for collecting data on children</a:t>
            </a:r>
          </a:p>
          <a:p>
            <a:pPr algn="ctr"/>
            <a:r>
              <a:rPr lang="en-US" dirty="0"/>
              <a:t>$5.7 million</a:t>
            </a:r>
            <a:endParaRPr lang="en-US" b="1" i="0" dirty="0">
              <a:solidFill>
                <a:srgbClr val="1A1A1A"/>
              </a:solidFill>
              <a:effectLst/>
              <a:latin typeface="CNN Busines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21" y="736934"/>
            <a:ext cx="23812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4: Make it easy to manually change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2996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Auto-detection of location can save users’ time. </a:t>
            </a:r>
          </a:p>
          <a:p>
            <a:r>
              <a:rPr lang="en-US" dirty="0"/>
              <a:t>However, there are times when users need to find a store that’s not located nearby. </a:t>
            </a:r>
          </a:p>
          <a:p>
            <a:r>
              <a:rPr lang="en-US" dirty="0">
                <a:solidFill>
                  <a:srgbClr val="FF0000"/>
                </a:solidFill>
              </a:rPr>
              <a:t>Make manual entry of location easy and straightforward.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12" y="1394822"/>
            <a:ext cx="4821972" cy="5212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1289538"/>
            <a:ext cx="54864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48400" y="5869211"/>
            <a:ext cx="51054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39908" y="2028092"/>
            <a:ext cx="3094892" cy="457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1388" t="4467" r="9589" b="63995"/>
          <a:stretch/>
        </p:blipFill>
        <p:spPr>
          <a:xfrm>
            <a:off x="200823" y="5430110"/>
            <a:ext cx="1817225" cy="13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6D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261748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Principle 5-7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339" t="39416" r="1180" b="40225"/>
          <a:stretch/>
        </p:blipFill>
        <p:spPr>
          <a:xfrm>
            <a:off x="704330" y="4185138"/>
            <a:ext cx="4620897" cy="195775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1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Principle 5: </a:t>
            </a:r>
            <a:r>
              <a:rPr lang="en-US" b="1" dirty="0">
                <a:latin typeface="+mn-lt"/>
              </a:rPr>
              <a:t>Prominently display the search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060" t="40856" r="16294" b="40584"/>
          <a:stretch/>
        </p:blipFill>
        <p:spPr>
          <a:xfrm>
            <a:off x="257909" y="5486399"/>
            <a:ext cx="2391508" cy="1125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9467"/>
          <a:stretch/>
        </p:blipFill>
        <p:spPr>
          <a:xfrm>
            <a:off x="9221780" y="1341880"/>
            <a:ext cx="2713546" cy="51744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0359"/>
          <a:stretch/>
        </p:blipFill>
        <p:spPr>
          <a:xfrm>
            <a:off x="6545179" y="1360232"/>
            <a:ext cx="2665635" cy="51744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20032" y="1437366"/>
            <a:ext cx="6371968" cy="70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17202"/>
          <a:stretch/>
        </p:blipFill>
        <p:spPr>
          <a:xfrm>
            <a:off x="10055880" y="2231320"/>
            <a:ext cx="742473" cy="2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searching is an essential function, is the following a good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https://cdn-images-1.medium.com/max/1600/1*N-ARGZMQMsD4Jr8clCDgZ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297340"/>
            <a:ext cx="57150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0" y="49756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dium-content-serif-font"/>
              </a:rPr>
              <a:t>It’s important to display full open-text field, because search hidden behind in icon makes search feature less noticeable and </a:t>
            </a:r>
            <a:r>
              <a:rPr lang="en-US" i="1" dirty="0">
                <a:latin typeface="medium-content-serif-font"/>
              </a:rPr>
              <a:t>increases the </a:t>
            </a:r>
            <a:r>
              <a:rPr lang="en-US" i="1" dirty="0">
                <a:solidFill>
                  <a:srgbClr val="FF0000"/>
                </a:solidFill>
                <a:latin typeface="medium-content-serif-font"/>
              </a:rPr>
              <a:t>cost of interaction.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Which design is better?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9721" y="2173962"/>
            <a:ext cx="4016558" cy="10649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60015" y="4771661"/>
            <a:ext cx="8471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medium-content-serif-font"/>
              </a:rPr>
              <a:t>A button helps people recognize that there’s an additional step to trigger the search action — even if they decide to do this by pressing Enter.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342" y="2173962"/>
            <a:ext cx="4588516" cy="991246"/>
          </a:xfrm>
          <a:prstGeom prst="rect">
            <a:avLst/>
          </a:prstGeom>
        </p:spPr>
      </p:pic>
      <p:pic>
        <p:nvPicPr>
          <p:cNvPr id="10" name="Picture 2" descr="Search Bar Icons - Download Free Vector Icons | Noun Project | Web design  icon, Words prints, Video design youtube">
            <a:extLst>
              <a:ext uri="{FF2B5EF4-FFF2-40B4-BE49-F238E27FC236}">
                <a16:creationId xmlns:a16="http://schemas.microsoft.com/office/drawing/2014/main" id="{CF2D9516-F594-4529-9183-EC21DD66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74" y="2287313"/>
            <a:ext cx="3789452" cy="378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63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6: Use effective search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0" y="1825625"/>
            <a:ext cx="4599256" cy="4351338"/>
          </a:xfrm>
        </p:spPr>
        <p:txBody>
          <a:bodyPr/>
          <a:lstStyle/>
          <a:p>
            <a:r>
              <a:rPr lang="en-US" dirty="0"/>
              <a:t>Some helpful functions include </a:t>
            </a:r>
          </a:p>
          <a:p>
            <a:pPr lvl="1"/>
            <a:r>
              <a:rPr lang="en-US" dirty="0"/>
              <a:t>spelling auto-corrections,</a:t>
            </a:r>
          </a:p>
          <a:p>
            <a:pPr lvl="1"/>
            <a:r>
              <a:rPr lang="en-US" dirty="0"/>
              <a:t>recognition of root words,</a:t>
            </a:r>
          </a:p>
          <a:p>
            <a:pPr lvl="1"/>
            <a:r>
              <a:rPr lang="en-US" dirty="0"/>
              <a:t>predictive text, and</a:t>
            </a:r>
          </a:p>
          <a:p>
            <a:pPr lvl="1"/>
            <a:r>
              <a:rPr lang="en-US" dirty="0"/>
              <a:t>suggestions while the user enters text.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Which heuristic is it related to?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060" t="40856" r="16294" b="40584"/>
          <a:stretch/>
        </p:blipFill>
        <p:spPr>
          <a:xfrm>
            <a:off x="257909" y="5486399"/>
            <a:ext cx="2391508" cy="1125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592" y="1427888"/>
            <a:ext cx="4852408" cy="51912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4634101"/>
            <a:ext cx="646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FF0000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1391" y="5810250"/>
            <a:ext cx="5423609" cy="8015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127381" y="1249680"/>
            <a:ext cx="2508439" cy="4590288"/>
            <a:chOff x="5127381" y="1249680"/>
            <a:chExt cx="2508439" cy="46062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7381" y="1249680"/>
              <a:ext cx="2508439" cy="460629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509846" y="2453640"/>
              <a:ext cx="1620196" cy="140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5288280" y="1408476"/>
            <a:ext cx="6903720" cy="575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16877" y="1408476"/>
            <a:ext cx="2475123" cy="4518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48508" y="5049599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Source Sans Variable"/>
              </a:rPr>
              <a:t>Recognition rather than recall</a:t>
            </a:r>
            <a:endParaRPr lang="en-US" b="1" i="0" dirty="0">
              <a:solidFill>
                <a:srgbClr val="222222"/>
              </a:solidFill>
              <a:effectLst/>
              <a:latin typeface="Source Sans Variable"/>
            </a:endParaRPr>
          </a:p>
        </p:txBody>
      </p:sp>
    </p:spTree>
    <p:extLst>
      <p:ext uri="{BB962C8B-B14F-4D97-AF65-F5344CB8AC3E}">
        <p14:creationId xmlns:p14="http://schemas.microsoft.com/office/powerpoint/2010/main" val="37881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7: Provide filter and sort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856018" cy="4351338"/>
          </a:xfrm>
        </p:spPr>
        <p:txBody>
          <a:bodyPr/>
          <a:lstStyle/>
          <a:p>
            <a:r>
              <a:rPr lang="en-US" dirty="0"/>
              <a:t>Users become overwhelmed when their search terms result in seemingly irrelevant and/or too many results</a:t>
            </a:r>
            <a:endParaRPr lang="en-US" sz="1200" dirty="0"/>
          </a:p>
          <a:p>
            <a:r>
              <a:rPr lang="en-US" dirty="0"/>
              <a:t>Filter and sort options can help users narrow and organize their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060" t="40856" r="16294" b="40584"/>
          <a:stretch/>
        </p:blipFill>
        <p:spPr>
          <a:xfrm>
            <a:off x="257909" y="5486399"/>
            <a:ext cx="2391508" cy="1125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725048"/>
            <a:ext cx="6113319" cy="46313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54363" y="1690688"/>
            <a:ext cx="2249426" cy="4665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80814" y="2602319"/>
            <a:ext cx="855921" cy="172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22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Principle 8-10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199" t="65841" r="2423" b="1639"/>
          <a:stretch/>
        </p:blipFill>
        <p:spPr>
          <a:xfrm>
            <a:off x="247135" y="4071792"/>
            <a:ext cx="4012296" cy="264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33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Principe 8: Provide previous search and purchase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07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Save the user time and effort by making previous searches and recent purchases readily available</a:t>
            </a:r>
          </a:p>
          <a:p>
            <a:endParaRPr lang="en-US" sz="1200" dirty="0"/>
          </a:p>
          <a:p>
            <a:r>
              <a:rPr lang="en-US" sz="2400" dirty="0"/>
              <a:t>This is particularly important in frequently used apps where users conduct repeat searches or purchases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234" t="70463" r="8869" b="6181"/>
          <a:stretch/>
        </p:blipFill>
        <p:spPr>
          <a:xfrm>
            <a:off x="370703" y="4635971"/>
            <a:ext cx="3015049" cy="190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779" y="1265072"/>
            <a:ext cx="4496718" cy="50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41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9: Allow user reviews to be viewed and filtered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030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Aggregate rating distributions and allow users to sort and filter so they can get the “real story” about an item</a:t>
            </a:r>
          </a:p>
          <a:p>
            <a:endParaRPr lang="en-US" sz="1200" dirty="0"/>
          </a:p>
          <a:p>
            <a:r>
              <a:rPr lang="en-US" sz="2400" dirty="0"/>
              <a:t>Let them browse the most recent, the most positive, and the most negative reviews to discover any common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234" t="70463" r="8869" b="6181"/>
          <a:stretch/>
        </p:blipFill>
        <p:spPr>
          <a:xfrm>
            <a:off x="370703" y="4635971"/>
            <a:ext cx="3015049" cy="1902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866" y="1217578"/>
            <a:ext cx="4587431" cy="49593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24145" y="1130157"/>
            <a:ext cx="2667856" cy="5408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5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5144"/>
            <a:ext cx="10515600" cy="1325563"/>
          </a:xfrm>
        </p:spPr>
        <p:txBody>
          <a:bodyPr/>
          <a:lstStyle/>
          <a:p>
            <a:pPr fontAlgn="base"/>
            <a:r>
              <a:rPr lang="en-US" b="1" dirty="0"/>
              <a:t>Number of apps available in leading app stores as of 2nd quarter 2020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5F7FE-FA06-4593-8248-C0FADBD9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85" y="1825624"/>
            <a:ext cx="7019925" cy="47910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00622" y="2016028"/>
            <a:ext cx="1157469" cy="625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10: Provide multiple third-party payment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Apps that provide these payment options, such as PayPal, Apple Pay, and </a:t>
            </a:r>
            <a:r>
              <a:rPr lang="en-US" dirty="0" err="1"/>
              <a:t>AndroidPay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relieve users from the pain point of filling out additional forms during checkout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can provide an increased sense of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152" y="1441114"/>
            <a:ext cx="4662248" cy="5159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234" t="70463" r="8869" b="6181"/>
          <a:stretch/>
        </p:blipFill>
        <p:spPr>
          <a:xfrm>
            <a:off x="332603" y="4955059"/>
            <a:ext cx="3015049" cy="19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3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4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3284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Principle 11-12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31" t="2630" r="1523" b="76894"/>
          <a:stretch/>
        </p:blipFill>
        <p:spPr>
          <a:xfrm>
            <a:off x="0" y="4358409"/>
            <a:ext cx="4943546" cy="19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9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11:</a:t>
            </a:r>
            <a:r>
              <a:rPr lang="zh-CN" altLang="en-US" b="1" dirty="0">
                <a:latin typeface="+mn-lt"/>
              </a:rPr>
              <a:t> </a:t>
            </a:r>
            <a:r>
              <a:rPr lang="en-US" b="1" dirty="0">
                <a:latin typeface="+mn-lt"/>
              </a:rPr>
              <a:t>Provide clear utility before asking users to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73402" cy="4351338"/>
          </a:xfrm>
        </p:spPr>
        <p:txBody>
          <a:bodyPr/>
          <a:lstStyle/>
          <a:p>
            <a:r>
              <a:rPr lang="en-US" dirty="0"/>
              <a:t>Users will abandon an app that asks them to provide personal information upfront unless there’s some form of immediate payoff (ordering a car service or food delivery, for example).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251" t="3067" r="23722" b="77568"/>
          <a:stretch/>
        </p:blipFill>
        <p:spPr>
          <a:xfrm>
            <a:off x="166254" y="5547302"/>
            <a:ext cx="1808018" cy="11741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602" y="1323975"/>
            <a:ext cx="4442198" cy="5032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59146" y="5412259"/>
            <a:ext cx="4594654" cy="1075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35374" y="1323974"/>
            <a:ext cx="4594654" cy="501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8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02" y="244549"/>
            <a:ext cx="9266368" cy="5682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7743" y="6169580"/>
            <a:ext cx="283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https://www.pinterest.com/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36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55716" y="5712659"/>
            <a:ext cx="348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https://www.washingtonpost.com/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18" y="0"/>
            <a:ext cx="7294958" cy="57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0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Tumblr Sing up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5683250"/>
            <a:ext cx="10515600" cy="575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Any thing can be improved?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tumblr signup s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12265"/>
            <a:ext cx="7620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9568"/>
          <a:stretch/>
        </p:blipFill>
        <p:spPr>
          <a:xfrm>
            <a:off x="7209740" y="3537764"/>
            <a:ext cx="257860" cy="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7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Principle 12: </a:t>
            </a:r>
            <a:r>
              <a:rPr lang="en-US" b="1" dirty="0">
                <a:latin typeface="+mn-lt"/>
              </a:rPr>
              <a:t>Make password authentication a frictionless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941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Users get annoyed when they have to go through an arduous, multi-step task to set up or reset a password</a:t>
            </a:r>
          </a:p>
          <a:p>
            <a:r>
              <a:rPr lang="en-US" sz="2400" dirty="0"/>
              <a:t>Reduce the risk of abandonment by simplifying the authentication experience</a:t>
            </a:r>
          </a:p>
          <a:p>
            <a:r>
              <a:rPr lang="en-US" sz="2400" dirty="0"/>
              <a:t>Minimize the number of steps required or use different authentication methods such as a third-party login or fingerprint touch 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10" y="1027906"/>
            <a:ext cx="4862008" cy="5456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251" t="3067" r="23722" b="77568"/>
          <a:stretch/>
        </p:blipFill>
        <p:spPr>
          <a:xfrm>
            <a:off x="166254" y="5547302"/>
            <a:ext cx="1808018" cy="1174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06281" y="1027906"/>
            <a:ext cx="5185719" cy="662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3899" y="5598790"/>
            <a:ext cx="5185719" cy="850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1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 descr="Image result for sign in with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270" y="751840"/>
            <a:ext cx="9137459" cy="51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517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1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7205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Principle 13-15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333" t="28835" r="2394" b="43353"/>
          <a:stretch/>
        </p:blipFill>
        <p:spPr>
          <a:xfrm>
            <a:off x="210060" y="4097617"/>
            <a:ext cx="4561047" cy="23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54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13: Build user-friendly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5248" cy="4351338"/>
          </a:xfrm>
        </p:spPr>
        <p:txBody>
          <a:bodyPr/>
          <a:lstStyle/>
          <a:p>
            <a:r>
              <a:rPr lang="en-US" dirty="0"/>
              <a:t>Design screens that can interpret multiple input formats rather than make the user adapt to the app’s limitations</a:t>
            </a:r>
          </a:p>
          <a:p>
            <a:r>
              <a:rPr lang="en-US" dirty="0"/>
              <a:t>Ensure that form fields are not obstructed from view by interface elements such as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135" t="32211" r="27096" b="44997"/>
          <a:stretch/>
        </p:blipFill>
        <p:spPr>
          <a:xfrm>
            <a:off x="238991" y="5237018"/>
            <a:ext cx="1797628" cy="13819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10" y="1346011"/>
            <a:ext cx="4538290" cy="5272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69627" y="5476009"/>
            <a:ext cx="2608118" cy="1245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77745" y="1346011"/>
            <a:ext cx="2608117" cy="545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36858" y="1346011"/>
            <a:ext cx="4721742" cy="479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Challenges</a:t>
            </a:r>
            <a:r>
              <a:rPr lang="en-US" altLang="zh-CN" b="1" dirty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17153"/>
            <a:ext cx="10180899" cy="4351338"/>
          </a:xfrm>
        </p:spPr>
        <p:txBody>
          <a:bodyPr>
            <a:noAutofit/>
          </a:bodyPr>
          <a:lstStyle/>
          <a:p>
            <a:r>
              <a:rPr lang="en-US" sz="3600" dirty="0"/>
              <a:t>It’s become tougher for companies/developers to get people to find and download their apps</a:t>
            </a:r>
          </a:p>
          <a:p>
            <a:r>
              <a:rPr lang="en-US" sz="3600" dirty="0"/>
              <a:t>More than ever, people are engaging with their phones in crucial moments and for shorter periods of time</a:t>
            </a:r>
          </a:p>
          <a:p>
            <a:r>
              <a:rPr lang="en-US" sz="3600" dirty="0"/>
              <a:t>Their experiences need to be efficient and delightful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21" y="2625769"/>
            <a:ext cx="9810509" cy="4095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87" y="2697270"/>
            <a:ext cx="9132425" cy="39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deal with different formats?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dirty="0"/>
              <a:t>410-334-1111</a:t>
            </a:r>
          </a:p>
          <a:p>
            <a:r>
              <a:rPr lang="en-US" dirty="0"/>
              <a:t>(410)-334-1111</a:t>
            </a:r>
          </a:p>
          <a:p>
            <a:r>
              <a:rPr lang="en-US" dirty="0"/>
              <a:t>4103341111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24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109528"/>
            <a:ext cx="5801784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90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14: Communicate form errors in real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097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Users dislike when they go through the process of filling out a form only to find out at submission, that they’ve made an error </a:t>
            </a:r>
          </a:p>
          <a:p>
            <a:endParaRPr lang="en-US" sz="1200" dirty="0"/>
          </a:p>
          <a:p>
            <a:r>
              <a:rPr lang="en-US" sz="2400" dirty="0"/>
              <a:t>Provide real-time error information to alleviate this pain point and continuously clarify to the user when an area of a form is successfully completed or validated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135" t="32211" r="27096" b="44997"/>
          <a:stretch/>
        </p:blipFill>
        <p:spPr>
          <a:xfrm>
            <a:off x="238991" y="5237018"/>
            <a:ext cx="1797628" cy="1381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00" y="1184880"/>
            <a:ext cx="4638890" cy="54341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51100" y="5496791"/>
            <a:ext cx="4534764" cy="1224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48345" y="1164560"/>
            <a:ext cx="2441645" cy="517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80962" y="1082413"/>
            <a:ext cx="5042161" cy="608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15: Match the keyboard with the required text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4789"/>
            <a:ext cx="3770870" cy="40021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Provide an appropriate keyboard for text entry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135" t="32211" r="27096" b="44997"/>
          <a:stretch/>
        </p:blipFill>
        <p:spPr>
          <a:xfrm>
            <a:off x="238991" y="5237018"/>
            <a:ext cx="1797628" cy="1381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7" y="1027906"/>
            <a:ext cx="4989651" cy="57105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62584" y="5684108"/>
            <a:ext cx="5090984" cy="1037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35036" y="902044"/>
            <a:ext cx="2670932" cy="5971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14984" y="1027905"/>
            <a:ext cx="5090984" cy="541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Existing examples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Image result for call 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825625"/>
            <a:ext cx="6128523" cy="36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ll phone num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66" y="512355"/>
            <a:ext cx="3296013" cy="584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3212" y="5637676"/>
            <a:ext cx="492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Then why include the letters?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1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Principle 16-19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582" t="65902" r="1731" b="2859"/>
          <a:stretch/>
        </p:blipFill>
        <p:spPr>
          <a:xfrm>
            <a:off x="321276" y="3845139"/>
            <a:ext cx="4436072" cy="26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61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Principle 16: </a:t>
            </a:r>
            <a:r>
              <a:rPr lang="en-US" b="1" dirty="0">
                <a:latin typeface="+mn-lt"/>
              </a:rPr>
              <a:t>Speak the same language as your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6867"/>
            <a:ext cx="5257800" cy="38700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Unknown terms or phrases will increase cognitive load for the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348" t="67766" r="11335" b="5946"/>
          <a:stretch/>
        </p:blipFill>
        <p:spPr>
          <a:xfrm>
            <a:off x="345989" y="4717879"/>
            <a:ext cx="2421924" cy="15940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45" y="998853"/>
            <a:ext cx="4877155" cy="5722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13676" y="5445725"/>
            <a:ext cx="6203092" cy="134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73297" y="998853"/>
            <a:ext cx="3292543" cy="5722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0" y="981305"/>
            <a:ext cx="6096000" cy="526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6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9315"/>
          <a:stretch/>
        </p:blipFill>
        <p:spPr>
          <a:xfrm>
            <a:off x="1192510" y="1027907"/>
            <a:ext cx="9806980" cy="20521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00678" y="5412181"/>
            <a:ext cx="3990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http://itk.ilstu.edu/support/msdnaa.php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100678" y="2137025"/>
            <a:ext cx="1765866" cy="595901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48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490960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Principle 17: </a:t>
            </a:r>
            <a:r>
              <a:rPr lang="en-US" b="1" dirty="0">
                <a:latin typeface="+mn-lt"/>
              </a:rPr>
              <a:t>Provide text labels and visual keys to clarify visual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81557"/>
            <a:ext cx="4857750" cy="3995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Visuals and iconography need text labels for consistent and proper interpretation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348" t="67766" r="11335" b="5946"/>
          <a:stretch/>
        </p:blipFill>
        <p:spPr>
          <a:xfrm>
            <a:off x="345989" y="4717879"/>
            <a:ext cx="2421924" cy="1594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50" y="1602979"/>
            <a:ext cx="4563248" cy="51184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15449" y="5684108"/>
            <a:ext cx="5301049" cy="1037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15450" y="1112109"/>
            <a:ext cx="2758338" cy="5609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91400" y="1082913"/>
            <a:ext cx="4800600" cy="1098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1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Share 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are the meanings of those icons?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5987018"/>
            <a:ext cx="4716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https://blog.placeit.net/confusing-icons-history/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770" y="2584669"/>
            <a:ext cx="7238459" cy="21501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8787" y="3390472"/>
            <a:ext cx="9277564" cy="1633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6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Principles for Mobile App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749691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A</a:t>
            </a:r>
            <a:r>
              <a:rPr lang="en-US" dirty="0"/>
              <a:t> user study conducted by Google and </a:t>
            </a:r>
            <a:r>
              <a:rPr lang="en-US" dirty="0" err="1"/>
              <a:t>AnswerLab</a:t>
            </a:r>
            <a:r>
              <a:rPr lang="en-US" dirty="0"/>
              <a:t> </a:t>
            </a:r>
          </a:p>
          <a:p>
            <a:pPr lvl="1"/>
            <a:r>
              <a:rPr lang="en-US" sz="2600" dirty="0"/>
              <a:t>more than 100 people </a:t>
            </a:r>
          </a:p>
          <a:p>
            <a:pPr lvl="1"/>
            <a:r>
              <a:rPr lang="en-US" sz="2600" dirty="0"/>
              <a:t>100 different apps </a:t>
            </a:r>
          </a:p>
          <a:p>
            <a:pPr lvl="1"/>
            <a:r>
              <a:rPr lang="en-US" sz="2600" dirty="0"/>
              <a:t>across a variety of d</a:t>
            </a:r>
            <a:r>
              <a:rPr lang="en-US" altLang="zh-CN" sz="2600" dirty="0"/>
              <a:t>omains</a:t>
            </a:r>
            <a:endParaRPr lang="en-US" sz="2600" dirty="0"/>
          </a:p>
          <a:p>
            <a:pPr lvl="2"/>
            <a:r>
              <a:rPr lang="en-US" sz="2400" dirty="0"/>
              <a:t>e-commerce</a:t>
            </a:r>
          </a:p>
          <a:p>
            <a:pPr lvl="2"/>
            <a:r>
              <a:rPr lang="en-US" sz="2400" dirty="0"/>
              <a:t>insurance </a:t>
            </a:r>
          </a:p>
          <a:p>
            <a:pPr lvl="2"/>
            <a:r>
              <a:rPr lang="en-US" sz="2400" dirty="0"/>
              <a:t>travel</a:t>
            </a:r>
          </a:p>
          <a:p>
            <a:pPr lvl="2"/>
            <a:r>
              <a:rPr lang="en-US" sz="2400" dirty="0"/>
              <a:t>food ordering</a:t>
            </a:r>
          </a:p>
          <a:p>
            <a:pPr lvl="2"/>
            <a:r>
              <a:rPr lang="en-US" sz="2400" dirty="0"/>
              <a:t>ticket sales and services, and</a:t>
            </a:r>
          </a:p>
          <a:p>
            <a:pPr lvl="2"/>
            <a:r>
              <a:rPr lang="en-US" sz="2400" dirty="0"/>
              <a:t>financial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12" y="2509072"/>
            <a:ext cx="2418599" cy="391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811" y="2476254"/>
            <a:ext cx="2628421" cy="39691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5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" y="365125"/>
            <a:ext cx="11445240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Principle 18: </a:t>
            </a:r>
            <a:r>
              <a:rPr lang="en-US" b="1" dirty="0">
                <a:latin typeface="+mn-lt"/>
              </a:rPr>
              <a:t>Be responsive with visual feedback after significant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0425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When users add an item to the cart or submit an order, lack of feedback can cause them to question whether the action has been processed</a:t>
            </a:r>
          </a:p>
          <a:p>
            <a:r>
              <a:rPr lang="en-US" sz="2400" dirty="0"/>
              <a:t>Apps that provide a visual animation or another type of visual cues eliminate this guesswork for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348" t="67766" r="11335" b="5946"/>
          <a:stretch/>
        </p:blipFill>
        <p:spPr>
          <a:xfrm>
            <a:off x="345989" y="4717879"/>
            <a:ext cx="2421924" cy="1594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13" y="1012421"/>
            <a:ext cx="5276336" cy="56118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27805" y="5894173"/>
            <a:ext cx="5350476" cy="714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your own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12436" cy="4351338"/>
          </a:xfrm>
        </p:spPr>
        <p:txBody>
          <a:bodyPr/>
          <a:lstStyle/>
          <a:p>
            <a:r>
              <a:rPr lang="en-US" dirty="0"/>
              <a:t>Provide visual feedback that 2 items have been added to the shopping cart</a:t>
            </a:r>
          </a:p>
          <a:p>
            <a:endParaRPr lang="en-US" dirty="0"/>
          </a:p>
          <a:p>
            <a:r>
              <a:rPr lang="en-US" dirty="0"/>
              <a:t>What if the items were added by accidently?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636" y="1643062"/>
            <a:ext cx="460316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70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06" y="365125"/>
            <a:ext cx="9615616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Feedback with “</a:t>
            </a:r>
            <a:r>
              <a:rPr lang="en-US" b="1" dirty="0" err="1">
                <a:latin typeface="+mn-lt"/>
              </a:rPr>
              <a:t>Snackbar</a:t>
            </a:r>
            <a:r>
              <a:rPr lang="en-US" altLang="zh-CN" b="1" dirty="0">
                <a:latin typeface="+mn-lt"/>
              </a:rPr>
              <a:t>”/ "Toast"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058"/>
            <a:ext cx="939195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Which heuristic is “UNDO” related to?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4794"/>
          <a:stretch/>
        </p:blipFill>
        <p:spPr>
          <a:xfrm>
            <a:off x="1396311" y="2406359"/>
            <a:ext cx="4497950" cy="42168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88804" y="2999430"/>
            <a:ext cx="414052" cy="3099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32465" y="5544813"/>
            <a:ext cx="2168101" cy="2875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toa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807" y="3536803"/>
            <a:ext cx="10953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oast android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43" y="2406358"/>
            <a:ext cx="3686032" cy="445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400" y="4976176"/>
            <a:ext cx="2676190" cy="15047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16936" y="201698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Snackbar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092517" y="1959715"/>
            <a:ext cx="68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Toast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516135" y="1852889"/>
            <a:ext cx="0" cy="453229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9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Some UI Components with “food” names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Breadcrumb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96852" y="1773023"/>
            <a:ext cx="2803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Hamburger menu</a:t>
            </a:r>
          </a:p>
        </p:txBody>
      </p:sp>
      <p:pic>
        <p:nvPicPr>
          <p:cNvPr id="4098" name="Picture 2" descr="Image result for toast andro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39" y="2475630"/>
            <a:ext cx="2253941" cy="11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readcrum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148"/>
            <a:ext cx="2314575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6160" y="3908290"/>
            <a:ext cx="2980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The term comes from the </a:t>
            </a:r>
            <a:r>
              <a:rPr lang="en-US" dirty="0">
                <a:solidFill>
                  <a:srgbClr val="006FC6"/>
                </a:solidFill>
              </a:rPr>
              <a:t>Hansel and Gretel</a:t>
            </a:r>
            <a:r>
              <a:rPr lang="en-US" dirty="0">
                <a:solidFill>
                  <a:srgbClr val="333333"/>
                </a:solidFill>
              </a:rPr>
              <a:t> fairy tale in which the two children drop breadcrumbs to form a trail back to their home. </a:t>
            </a:r>
            <a:endParaRPr lang="en-US" dirty="0"/>
          </a:p>
        </p:txBody>
      </p:sp>
      <p:pic>
        <p:nvPicPr>
          <p:cNvPr id="4102" name="Picture 6" descr="Image result for why Hamburger menu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t="14915" r="49540" b="14263"/>
          <a:stretch/>
        </p:blipFill>
        <p:spPr bwMode="auto">
          <a:xfrm>
            <a:off x="3981189" y="4380713"/>
            <a:ext cx="2075935" cy="174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why Hamburger menu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6" t="14207" r="3612" b="13967"/>
          <a:stretch/>
        </p:blipFill>
        <p:spPr bwMode="auto">
          <a:xfrm>
            <a:off x="3984266" y="2302935"/>
            <a:ext cx="2075935" cy="209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264770" y="1773023"/>
            <a:ext cx="96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Toast</a:t>
            </a:r>
            <a:endParaRPr lang="en-US" sz="2800" b="1" dirty="0"/>
          </a:p>
        </p:txBody>
      </p:sp>
      <p:pic>
        <p:nvPicPr>
          <p:cNvPr id="4104" name="Picture 8" descr="Image result for snackbar androi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762" r="15407" b="-762"/>
          <a:stretch/>
        </p:blipFill>
        <p:spPr bwMode="auto">
          <a:xfrm>
            <a:off x="9537679" y="2586466"/>
            <a:ext cx="2236573" cy="162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9957954" y="1824059"/>
            <a:ext cx="1547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/>
              <a:t>Snackbar</a:t>
            </a:r>
            <a:endParaRPr lang="en-US" sz="2800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558748" y="1824059"/>
            <a:ext cx="0" cy="453229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16135" y="1852889"/>
            <a:ext cx="0" cy="453229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296424" y="1877603"/>
            <a:ext cx="0" cy="453229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4" descr="Image result for toa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592" y="4353114"/>
            <a:ext cx="10953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sna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100" y="4376300"/>
            <a:ext cx="2371597" cy="10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527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Android APIs with “snack” names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44</a:t>
            </a:fld>
            <a:endParaRPr lang="en-US"/>
          </a:p>
        </p:txBody>
      </p:sp>
      <p:pic>
        <p:nvPicPr>
          <p:cNvPr id="5122" name="Picture 2" descr="Image result for ANDROID AP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1"/>
          <a:stretch/>
        </p:blipFill>
        <p:spPr bwMode="auto">
          <a:xfrm>
            <a:off x="3226701" y="1825625"/>
            <a:ext cx="5738597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38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Principle 19: </a:t>
            </a:r>
            <a:r>
              <a:rPr lang="en-US" b="1" dirty="0">
                <a:latin typeface="+mn-lt"/>
              </a:rPr>
              <a:t>Ask for permissions in-context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19189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Apps should ask for permissions in context and communicate the value the access will provide </a:t>
            </a:r>
          </a:p>
          <a:p>
            <a:endParaRPr lang="en-US" sz="1200" dirty="0"/>
          </a:p>
          <a:p>
            <a:r>
              <a:rPr lang="en-US" sz="2400" dirty="0"/>
              <a:t>Users are more likely to grant permission if asked during a relevant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348" t="67766" r="11335" b="5946"/>
          <a:stretch/>
        </p:blipFill>
        <p:spPr>
          <a:xfrm>
            <a:off x="345989" y="4717879"/>
            <a:ext cx="2421924" cy="1594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44" y="2062035"/>
            <a:ext cx="6183283" cy="46594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72897" y="5844746"/>
            <a:ext cx="6437871" cy="87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84790" y="1990684"/>
            <a:ext cx="6025978" cy="505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14504" y="2323071"/>
            <a:ext cx="4113523" cy="4398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2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A53F8-ABC8-413D-B072-9FDACE660096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761" y="345308"/>
            <a:ext cx="9769039" cy="6512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32885" y="5465706"/>
            <a:ext cx="28923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A3A3A"/>
                </a:solidFill>
                <a:latin typeface="Open Sans"/>
              </a:rPr>
              <a:t>Removing a barrier increased completed purchases by 21.8%.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29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6 more principles you need to read by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1360" cy="4351338"/>
          </a:xfrm>
        </p:spPr>
        <p:txBody>
          <a:bodyPr/>
          <a:lstStyle/>
          <a:p>
            <a:r>
              <a:rPr lang="en-US" dirty="0"/>
              <a:t>Create frictionless transitions between mobile apps and the mobile web</a:t>
            </a:r>
          </a:p>
          <a:p>
            <a:r>
              <a:rPr lang="en-US" dirty="0"/>
              <a:t>Enable comparison shopping features </a:t>
            </a:r>
          </a:p>
          <a:p>
            <a:r>
              <a:rPr lang="en-US" dirty="0"/>
              <a:t>Make it easy to add and manage payment methods</a:t>
            </a:r>
          </a:p>
          <a:p>
            <a:r>
              <a:rPr lang="en-US" dirty="0"/>
              <a:t>Differentiate “sign in” from “sign up”</a:t>
            </a:r>
          </a:p>
          <a:p>
            <a:r>
              <a:rPr lang="en-US" dirty="0"/>
              <a:t>Provide helpful information in context in forms.</a:t>
            </a:r>
          </a:p>
          <a:p>
            <a:r>
              <a:rPr lang="en-US" dirty="0"/>
              <a:t>Let the user control the level of zoom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5530632"/>
            <a:ext cx="10616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Here is the report to read: </a:t>
            </a:r>
          </a:p>
          <a:p>
            <a:r>
              <a:rPr lang="en-US" dirty="0"/>
              <a:t>https://www.thinkwithgoogle.com/marketing-resources/experience-design/chapter-1-app-navigation-and-exploration/</a:t>
            </a:r>
          </a:p>
        </p:txBody>
      </p:sp>
    </p:spTree>
    <p:extLst>
      <p:ext uri="{BB962C8B-B14F-4D97-AF65-F5344CB8AC3E}">
        <p14:creationId xmlns:p14="http://schemas.microsoft.com/office/powerpoint/2010/main" val="2248445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Summary: Principles of Mobile App Design Checklist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25" y="1772180"/>
            <a:ext cx="8552350" cy="47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91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43813" y="5245414"/>
            <a:ext cx="6203092" cy="32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74972" y="1548800"/>
            <a:ext cx="6203092" cy="32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4972" y="3417558"/>
            <a:ext cx="6203092" cy="32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4972" y="5656383"/>
            <a:ext cx="6203092" cy="32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19" y="648047"/>
            <a:ext cx="10704762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7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1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230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n-lt"/>
              </a:rPr>
              <a:t>Principle 1-4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596" t="2448" r="3464" b="65539"/>
          <a:stretch/>
        </p:blipFill>
        <p:spPr>
          <a:xfrm>
            <a:off x="0" y="3024554"/>
            <a:ext cx="6086127" cy="36576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7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Principle 1: Show the value of your app upfront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204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Engage users by addressing their tasks clearly, placing calls to action up front and center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388" t="4467" r="9589" b="63995"/>
          <a:stretch/>
        </p:blipFill>
        <p:spPr>
          <a:xfrm>
            <a:off x="200823" y="5430110"/>
            <a:ext cx="1817225" cy="1321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92" y="1308834"/>
            <a:ext cx="4982308" cy="538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71492" y="1308834"/>
            <a:ext cx="4982308" cy="516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0" y="5845246"/>
            <a:ext cx="2523344" cy="848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19344" y="1825625"/>
            <a:ext cx="3096341" cy="4680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9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99" y="1661379"/>
            <a:ext cx="4454889" cy="5032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2: User-friendly menu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51980" cy="4351338"/>
          </a:xfrm>
        </p:spPr>
        <p:txBody>
          <a:bodyPr/>
          <a:lstStyle/>
          <a:p>
            <a:r>
              <a:rPr lang="en-US" dirty="0"/>
              <a:t>Users struggle to interpret and distinguish menu categories that do not align with their mental models for categories</a:t>
            </a:r>
          </a:p>
          <a:p>
            <a:endParaRPr lang="en-US" sz="1200" dirty="0"/>
          </a:p>
          <a:p>
            <a:r>
              <a:rPr lang="en-US" dirty="0"/>
              <a:t>Menu categories should be clear with no overlap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25091" y="1567229"/>
            <a:ext cx="4982308" cy="531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81669" y="5751096"/>
            <a:ext cx="2523344" cy="942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427184" y="1784838"/>
            <a:ext cx="3096341" cy="4680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1388" t="4467" r="9589" b="63995"/>
          <a:stretch/>
        </p:blipFill>
        <p:spPr>
          <a:xfrm>
            <a:off x="200823" y="5430110"/>
            <a:ext cx="1817225" cy="13215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Principle 3: Allow users to “go back” easily in one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51980" cy="4351338"/>
          </a:xfrm>
        </p:spPr>
        <p:txBody>
          <a:bodyPr/>
          <a:lstStyle/>
          <a:p>
            <a:r>
              <a:rPr lang="en-US" dirty="0"/>
              <a:t>Users may only want to go back one step as they use the app. </a:t>
            </a:r>
          </a:p>
          <a:p>
            <a:endParaRPr lang="en-US" sz="1200" dirty="0"/>
          </a:p>
          <a:p>
            <a:r>
              <a:rPr lang="en-US" dirty="0"/>
              <a:t>Apps should leverage back functionality so that users don’t feel forced to have to start over from the home screen, which, in some cases, results in losing any unsaved data. </a:t>
            </a:r>
          </a:p>
        </p:txBody>
      </p:sp>
      <p:sp>
        <p:nvSpPr>
          <p:cNvPr id="6" name="Rectangle 5"/>
          <p:cNvSpPr/>
          <p:nvPr/>
        </p:nvSpPr>
        <p:spPr>
          <a:xfrm>
            <a:off x="6825091" y="1567229"/>
            <a:ext cx="4982308" cy="531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1388" t="4467" r="9589" b="63995"/>
          <a:stretch/>
        </p:blipFill>
        <p:spPr>
          <a:xfrm>
            <a:off x="200823" y="5430110"/>
            <a:ext cx="1817225" cy="1321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076" y="1690688"/>
            <a:ext cx="4411778" cy="4605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064" y="1567229"/>
            <a:ext cx="4861247" cy="506379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3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1"/>
          <a:stretch/>
        </p:blipFill>
        <p:spPr bwMode="auto">
          <a:xfrm>
            <a:off x="1264919" y="1959764"/>
            <a:ext cx="2193097" cy="44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Ways to “go back”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img.global.news.samsung.com/global/wp-content/uploads/2016/02/MarshmallowOS_Main_5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r="68274" b="3142"/>
          <a:stretch/>
        </p:blipFill>
        <p:spPr bwMode="auto">
          <a:xfrm>
            <a:off x="6235626" y="1805369"/>
            <a:ext cx="2340565" cy="457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9"/>
          <a:stretch/>
        </p:blipFill>
        <p:spPr bwMode="auto">
          <a:xfrm>
            <a:off x="3383514" y="1972083"/>
            <a:ext cx="2209566" cy="44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596941" y="5294793"/>
            <a:ext cx="648034" cy="41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14976" y="6052948"/>
            <a:ext cx="337708" cy="211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iphone x safar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133" y="2002563"/>
            <a:ext cx="2188626" cy="438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9150489" y="5859374"/>
            <a:ext cx="744915" cy="197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1D509-1DDA-4263-B332-5170AA75CA0E}" type="slidenum">
              <a:rPr lang="en-US" smtClean="0"/>
              <a:t>9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82927" y="2836287"/>
            <a:ext cx="337708" cy="2770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</TotalTime>
  <Words>1475</Words>
  <Application>Microsoft Office PowerPoint</Application>
  <PresentationFormat>Widescreen</PresentationFormat>
  <Paragraphs>225</Paragraphs>
  <Slides>49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CNN Business</vt:lpstr>
      <vt:lpstr>medium-content-serif-font</vt:lpstr>
      <vt:lpstr>Open Sans</vt:lpstr>
      <vt:lpstr>Source Sans Variable</vt:lpstr>
      <vt:lpstr>Office Theme</vt:lpstr>
      <vt:lpstr>Principles of Mobile App Design</vt:lpstr>
      <vt:lpstr>Number of apps available in leading app stores as of 2nd quarter 2020</vt:lpstr>
      <vt:lpstr>Challenges </vt:lpstr>
      <vt:lpstr>Principles for Mobile App Design</vt:lpstr>
      <vt:lpstr>Principle 1-4</vt:lpstr>
      <vt:lpstr>Principle 1: Show the value of your app upfront</vt:lpstr>
      <vt:lpstr>Principle 2: User-friendly menu categories</vt:lpstr>
      <vt:lpstr>Principle 3: Allow users to “go back” easily in one step</vt:lpstr>
      <vt:lpstr>Ways to “go back”</vt:lpstr>
      <vt:lpstr>Principle 4: Make it easy to manually change location</vt:lpstr>
      <vt:lpstr>Principle 5-7 </vt:lpstr>
      <vt:lpstr>Principle 5: Prominently display the search field</vt:lpstr>
      <vt:lpstr>If searching is an essential function, is the following a good design?</vt:lpstr>
      <vt:lpstr>Which design is better?</vt:lpstr>
      <vt:lpstr>Principle 6: Use effective search indexing</vt:lpstr>
      <vt:lpstr>Principle 7: Provide filter and sort options</vt:lpstr>
      <vt:lpstr>Principle 8-10</vt:lpstr>
      <vt:lpstr>Principe 8: Provide previous search and purchase information</vt:lpstr>
      <vt:lpstr>Principle 9: Allow user reviews to be viewed and filtered</vt:lpstr>
      <vt:lpstr>Principle 10: Provide multiple third-party payment options</vt:lpstr>
      <vt:lpstr>Principle 11-12</vt:lpstr>
      <vt:lpstr>Principle 11: Provide clear utility before asking users to register</vt:lpstr>
      <vt:lpstr>PowerPoint Presentation</vt:lpstr>
      <vt:lpstr>PowerPoint Presentation</vt:lpstr>
      <vt:lpstr>Tumblr Sing up form</vt:lpstr>
      <vt:lpstr>Principle 12: Make password authentication a frictionless experience</vt:lpstr>
      <vt:lpstr>PowerPoint Presentation</vt:lpstr>
      <vt:lpstr>Principle 13-15</vt:lpstr>
      <vt:lpstr>Principle 13: Build user-friendly forms</vt:lpstr>
      <vt:lpstr>How to deal with different formats?</vt:lpstr>
      <vt:lpstr>PowerPoint Presentation</vt:lpstr>
      <vt:lpstr>Principle 14: Communicate form errors in real time</vt:lpstr>
      <vt:lpstr>Principle 15: Match the keyboard with the required text inputs</vt:lpstr>
      <vt:lpstr>Existing examples</vt:lpstr>
      <vt:lpstr>Principle 16-19</vt:lpstr>
      <vt:lpstr>Principle 16: Speak the same language as your users</vt:lpstr>
      <vt:lpstr>PowerPoint Presentation</vt:lpstr>
      <vt:lpstr>Principle 17: Provide text labels and visual keys to clarify visual information</vt:lpstr>
      <vt:lpstr>The Share Icon</vt:lpstr>
      <vt:lpstr>Principle 18: Be responsive with visual feedback after significant actions</vt:lpstr>
      <vt:lpstr>Create your own design</vt:lpstr>
      <vt:lpstr>Feedback with “Snackbar”/ "Toast"</vt:lpstr>
      <vt:lpstr>Some UI Components with “food” names</vt:lpstr>
      <vt:lpstr>Android APIs with “snack” names</vt:lpstr>
      <vt:lpstr>Principle 19: Ask for permissions in-context</vt:lpstr>
      <vt:lpstr>PowerPoint Presentation</vt:lpstr>
      <vt:lpstr>6 more principles you need to read by yourself</vt:lpstr>
      <vt:lpstr>Summary: Principles of Mobile App Design Checklist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mobile app design</dc:title>
  <dc:creator>Lai, Jianwei</dc:creator>
  <cp:lastModifiedBy>Agyemang, Eric</cp:lastModifiedBy>
  <cp:revision>104</cp:revision>
  <cp:lastPrinted>2019-03-25T15:51:53Z</cp:lastPrinted>
  <dcterms:created xsi:type="dcterms:W3CDTF">2018-03-19T02:55:24Z</dcterms:created>
  <dcterms:modified xsi:type="dcterms:W3CDTF">2022-11-23T17:15:14Z</dcterms:modified>
</cp:coreProperties>
</file>